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3" r:id="rId12"/>
    <p:sldId id="270" r:id="rId13"/>
    <p:sldId id="271" r:id="rId14"/>
    <p:sldId id="272" r:id="rId15"/>
    <p:sldId id="259" r:id="rId16"/>
    <p:sldId id="274" r:id="rId17"/>
    <p:sldId id="275" r:id="rId18"/>
  </p:sldIdLst>
  <p:sldSz cx="14255750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a" initials="M" lastIdx="1" clrIdx="0">
    <p:extLst>
      <p:ext uri="{19B8F6BF-5375-455C-9EA6-DF929625EA0E}">
        <p15:presenceInfo xmlns:p15="http://schemas.microsoft.com/office/powerpoint/2012/main" userId="S-1-5-21-4045373272-714853477-3835112040-11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624D"/>
    <a:srgbClr val="9C141B"/>
    <a:srgbClr val="E3DDD3"/>
    <a:srgbClr val="E0DACE"/>
    <a:srgbClr val="DDD6C9"/>
    <a:srgbClr val="B45641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218" y="-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14" y="9979025"/>
            <a:ext cx="14252038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9875375"/>
            <a:ext cx="14252038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3017" y="1183227"/>
            <a:ext cx="11760994" cy="5559743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12472" spc="-7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257" y="6946437"/>
            <a:ext cx="11760994" cy="178196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742" cap="all" spc="312" baseline="0">
                <a:solidFill>
                  <a:schemeClr val="tx2"/>
                </a:solidFill>
                <a:latin typeface="+mj-lt"/>
              </a:defRPr>
            </a:lvl1pPr>
            <a:lvl2pPr marL="712775" indent="0" algn="ctr">
              <a:buNone/>
              <a:defRPr sz="3742"/>
            </a:lvl2pPr>
            <a:lvl3pPr marL="1425550" indent="0" algn="ctr">
              <a:buNone/>
              <a:defRPr sz="3742"/>
            </a:lvl3pPr>
            <a:lvl4pPr marL="2138324" indent="0" algn="ctr">
              <a:buNone/>
              <a:defRPr sz="3118"/>
            </a:lvl4pPr>
            <a:lvl5pPr marL="2851099" indent="0" algn="ctr">
              <a:buNone/>
              <a:defRPr sz="3118"/>
            </a:lvl5pPr>
            <a:lvl6pPr marL="3563874" indent="0" algn="ctr">
              <a:buNone/>
              <a:defRPr sz="3118"/>
            </a:lvl6pPr>
            <a:lvl7pPr marL="4276649" indent="0" algn="ctr">
              <a:buNone/>
              <a:defRPr sz="3118"/>
            </a:lvl7pPr>
            <a:lvl8pPr marL="4989424" indent="0" algn="ctr">
              <a:buNone/>
              <a:defRPr sz="3118"/>
            </a:lvl8pPr>
            <a:lvl9pPr marL="5702198" indent="0" algn="ctr">
              <a:buNone/>
              <a:defRPr sz="3118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412080" y="6771482"/>
            <a:ext cx="1154715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8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9234" y="2981068"/>
            <a:ext cx="11760995" cy="6272530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59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14" y="9979025"/>
            <a:ext cx="14252038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9875375"/>
            <a:ext cx="14252038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01772" y="642791"/>
            <a:ext cx="3073896" cy="897984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0084" y="642791"/>
            <a:ext cx="9043491" cy="8979841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80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017" y="446824"/>
            <a:ext cx="11760994" cy="2261771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436" y="2929309"/>
            <a:ext cx="11760995" cy="627253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CD0FEA5-D686-4522-822B-E6C0D7C70BFE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783" y="226110"/>
            <a:ext cx="1638300" cy="9220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C21F93C-4F39-4BCE-BBBE-4D0D001C12BC}"/>
              </a:ext>
            </a:extLst>
          </p:cNvPr>
          <p:cNvSpPr/>
          <p:nvPr userDrawn="1"/>
        </p:nvSpPr>
        <p:spPr>
          <a:xfrm rot="10800000">
            <a:off x="467659" y="1159860"/>
            <a:ext cx="13464559" cy="203149"/>
          </a:xfrm>
          <a:prstGeom prst="rect">
            <a:avLst/>
          </a:prstGeom>
          <a:gradFill flip="none" rotWithShape="1">
            <a:gsLst>
              <a:gs pos="45000">
                <a:srgbClr val="9C141B"/>
              </a:gs>
              <a:gs pos="100000">
                <a:srgbClr val="B4564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4818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14" y="9979025"/>
            <a:ext cx="14252038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9" y="9875375"/>
            <a:ext cx="14252038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437" y="410698"/>
            <a:ext cx="11760994" cy="5559743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12472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9437" y="6873539"/>
            <a:ext cx="11760994" cy="1781969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3742" cap="all" spc="312" baseline="0">
                <a:solidFill>
                  <a:schemeClr val="tx2"/>
                </a:solidFill>
                <a:latin typeface="+mj-lt"/>
              </a:defRPr>
            </a:lvl1pPr>
            <a:lvl2pPr marL="71277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14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83017" y="446824"/>
            <a:ext cx="11760994" cy="2261771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3017" y="2877551"/>
            <a:ext cx="5773579" cy="627253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70432" y="2877552"/>
            <a:ext cx="5773579" cy="627253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23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5523" y="0"/>
            <a:ext cx="4736471" cy="106918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723937" y="0"/>
            <a:ext cx="74843" cy="10691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1" y="926622"/>
            <a:ext cx="3742134" cy="3563938"/>
          </a:xfrm>
        </p:spPr>
        <p:txBody>
          <a:bodyPr anchor="b">
            <a:normAutofit/>
          </a:bodyPr>
          <a:lstStyle>
            <a:lvl1pPr>
              <a:defRPr sz="5612" b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202" y="1140460"/>
            <a:ext cx="7591187" cy="8197057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591" y="4561840"/>
            <a:ext cx="3742134" cy="5268148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339">
                <a:solidFill>
                  <a:srgbClr val="FFFFFF"/>
                </a:solidFill>
              </a:defRPr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4310" y="10070987"/>
            <a:ext cx="3061748" cy="569240"/>
          </a:xfrm>
        </p:spPr>
        <p:txBody>
          <a:bodyPr/>
          <a:lstStyle>
            <a:lvl1pPr algn="l">
              <a:defRPr/>
            </a:lvl1pPr>
          </a:lstStyle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13201" y="10070987"/>
            <a:ext cx="5435005" cy="56924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05F85DC-BBCD-438B-958C-65F7CF317549}"/>
              </a:ext>
            </a:extLst>
          </p:cNvPr>
          <p:cNvSpPr txBox="1">
            <a:spLocks noChangeArrowheads="1"/>
          </p:cNvSpPr>
          <p:nvPr userDrawn="1"/>
        </p:nvSpPr>
        <p:spPr bwMode="auto">
          <a:xfrm rot="10800000" flipV="1">
            <a:off x="259129" y="8416076"/>
            <a:ext cx="4293056" cy="128670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72434" tIns="86217" rIns="172434" bIns="86217" numCol="1" anchor="t" anchorCtr="0" compatLnSpc="1">
            <a:prstTxWarp prst="textNoShape">
              <a:avLst/>
            </a:prstTxWarp>
          </a:bodyPr>
          <a:lstStyle/>
          <a:p>
            <a:pPr algn="ctr" defTabSz="17243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320" dirty="0">
                <a:latin typeface="Verdana" panose="020B0604030504040204" pitchFamily="34" charset="0"/>
              </a:rPr>
              <a:t>SARL au capital de 7500 € </a:t>
            </a:r>
          </a:p>
          <a:p>
            <a:pPr algn="ctr" defTabSz="17243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320" dirty="0">
                <a:latin typeface="Verdana" panose="020B0604030504040204" pitchFamily="34" charset="0"/>
              </a:rPr>
              <a:t> Siret 448 704 403 00030 R.C.S</a:t>
            </a:r>
          </a:p>
          <a:p>
            <a:pPr algn="ctr" defTabSz="17243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320" dirty="0">
                <a:latin typeface="Verdana" panose="020B0604030504040204" pitchFamily="34" charset="0"/>
              </a:rPr>
              <a:t> Tarbes 448 704 403 2003 B 129 – NAF 7022Z</a:t>
            </a:r>
          </a:p>
          <a:p>
            <a:pPr algn="ctr" defTabSz="17243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320" dirty="0">
                <a:latin typeface="Verdana" panose="020B0604030504040204" pitchFamily="34" charset="0"/>
              </a:rPr>
              <a:t>N° Intracommunautaire : FR86448 704 403  N° D’activité : 73 65 00 408 65</a:t>
            </a:r>
          </a:p>
          <a:p>
            <a:pPr defTabSz="172430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3395" dirty="0">
              <a:latin typeface="Arial" panose="020B0604020202020204" pitchFamily="34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8A912B8-0DDC-47F1-8173-A1ED362903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566" y="823887"/>
            <a:ext cx="3058183" cy="147946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C3393D73-577F-4502-9496-18190F031AE0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645" y="2708591"/>
            <a:ext cx="3002870" cy="168360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Hexagone 15">
            <a:extLst>
              <a:ext uri="{FF2B5EF4-FFF2-40B4-BE49-F238E27FC236}">
                <a16:creationId xmlns:a16="http://schemas.microsoft.com/office/drawing/2014/main" id="{5C1975C4-85B7-485F-BC29-7ED495AE43B7}"/>
              </a:ext>
            </a:extLst>
          </p:cNvPr>
          <p:cNvSpPr/>
          <p:nvPr userDrawn="1"/>
        </p:nvSpPr>
        <p:spPr>
          <a:xfrm>
            <a:off x="12870612" y="9912003"/>
            <a:ext cx="1207698" cy="59594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Logo client</a:t>
            </a:r>
          </a:p>
        </p:txBody>
      </p:sp>
    </p:spTree>
    <p:extLst>
      <p:ext uri="{BB962C8B-B14F-4D97-AF65-F5344CB8AC3E}">
        <p14:creationId xmlns:p14="http://schemas.microsoft.com/office/powerpoint/2010/main" val="74954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83017" y="446824"/>
            <a:ext cx="11760994" cy="226177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3017" y="2878047"/>
            <a:ext cx="5773579" cy="114788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3118" b="0" cap="all" baseline="0">
                <a:solidFill>
                  <a:schemeClr val="tx2"/>
                </a:solidFill>
              </a:defRPr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3017" y="4025931"/>
            <a:ext cx="5773579" cy="526670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70432" y="2878047"/>
            <a:ext cx="5773579" cy="114788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3118" b="0" cap="all" baseline="0">
                <a:solidFill>
                  <a:schemeClr val="tx2"/>
                </a:solidFill>
              </a:defRPr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70432" y="4025931"/>
            <a:ext cx="5773579" cy="526670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9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017" y="446824"/>
            <a:ext cx="11760994" cy="2261771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85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14" y="9979025"/>
            <a:ext cx="14252038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9" y="9875375"/>
            <a:ext cx="14252038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64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12" y="7801316"/>
            <a:ext cx="14252038" cy="29699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9" y="7662740"/>
            <a:ext cx="14252038" cy="997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017" y="7911941"/>
            <a:ext cx="11825591" cy="1283018"/>
          </a:xfrm>
        </p:spPr>
        <p:txBody>
          <a:bodyPr tIns="0" bIns="0" anchor="b">
            <a:noAutofit/>
          </a:bodyPr>
          <a:lstStyle>
            <a:lvl1pPr>
              <a:defRPr sz="5612" b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3676" y="-75714"/>
            <a:ext cx="14255733" cy="7662740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3017" y="9209215"/>
            <a:ext cx="11832273" cy="926624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935"/>
              </a:spcAft>
              <a:buNone/>
              <a:defRPr sz="2339">
                <a:solidFill>
                  <a:srgbClr val="FFFFFF"/>
                </a:solidFill>
              </a:defRPr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408F-E423-4DB3-875F-F9645197F553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4F215-1D98-4E85-8967-38C61E8847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50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9979025"/>
            <a:ext cx="14255752" cy="7127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9875374"/>
            <a:ext cx="14255752" cy="1028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3017" y="446824"/>
            <a:ext cx="11760994" cy="22617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3017" y="2877551"/>
            <a:ext cx="11760995" cy="627253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3020" y="10070987"/>
            <a:ext cx="28907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0150" y="10070987"/>
            <a:ext cx="563916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76318" y="10070987"/>
            <a:ext cx="153411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37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BE36E016-83A3-4C51-84A0-A6BC9E1E5FC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99526" y="10087199"/>
            <a:ext cx="5365630" cy="55302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172434" tIns="86217" rIns="172434" bIns="86217" numCol="1" anchor="t" anchorCtr="0" compatLnSpc="1">
            <a:prstTxWarp prst="textNoShape">
              <a:avLst/>
            </a:prstTxWarp>
          </a:bodyPr>
          <a:lstStyle/>
          <a:p>
            <a:pPr algn="ctr" defTabSz="17243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latin typeface="Arial" panose="020B0604020202020204" pitchFamily="34" charset="0"/>
              </a:rPr>
              <a:t>Le présent document est la propriété de J2C services-Classe Manager.</a:t>
            </a:r>
          </a:p>
          <a:p>
            <a:pPr algn="ctr" defTabSz="17243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latin typeface="Arial" panose="020B0604020202020204" pitchFamily="34" charset="0"/>
              </a:rPr>
              <a:t>Il ne peut être utilisé ou reproduit sans accord préalable écrit</a:t>
            </a:r>
          </a:p>
        </p:txBody>
      </p:sp>
      <p:pic>
        <p:nvPicPr>
          <p:cNvPr id="13" name="Picture 2" descr="logo-transparent">
            <a:extLst>
              <a:ext uri="{FF2B5EF4-FFF2-40B4-BE49-F238E27FC236}">
                <a16:creationId xmlns:a16="http://schemas.microsoft.com/office/drawing/2014/main" id="{4B1E9882-5755-42C6-A564-4B59AF24FA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1077" y="180435"/>
            <a:ext cx="2752738" cy="959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Hexagone 7">
            <a:extLst>
              <a:ext uri="{FF2B5EF4-FFF2-40B4-BE49-F238E27FC236}">
                <a16:creationId xmlns:a16="http://schemas.microsoft.com/office/drawing/2014/main" id="{190986CF-E831-4220-AC78-FF501FA8B662}"/>
              </a:ext>
            </a:extLst>
          </p:cNvPr>
          <p:cNvSpPr/>
          <p:nvPr userDrawn="1"/>
        </p:nvSpPr>
        <p:spPr>
          <a:xfrm>
            <a:off x="12922371" y="180435"/>
            <a:ext cx="1207698" cy="59594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Logo client</a:t>
            </a:r>
          </a:p>
        </p:txBody>
      </p:sp>
    </p:spTree>
    <p:extLst>
      <p:ext uri="{BB962C8B-B14F-4D97-AF65-F5344CB8AC3E}">
        <p14:creationId xmlns:p14="http://schemas.microsoft.com/office/powerpoint/2010/main" val="92091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6" r:id="rId5"/>
    <p:sldLayoutId id="2147483713" r:id="rId6"/>
    <p:sldLayoutId id="2147483714" r:id="rId7"/>
    <p:sldLayoutId id="2147483715" r:id="rId8"/>
    <p:sldLayoutId id="2147483717" r:id="rId9"/>
    <p:sldLayoutId id="2147483718" r:id="rId10"/>
    <p:sldLayoutId id="2147483719" r:id="rId11"/>
  </p:sldLayoutIdLst>
  <p:txStyles>
    <p:titleStyle>
      <a:lvl1pPr algn="l" defTabSz="1425550" rtl="0" eaLnBrk="1" latinLnBrk="0" hangingPunct="1">
        <a:lnSpc>
          <a:spcPct val="85000"/>
        </a:lnSpc>
        <a:spcBef>
          <a:spcPct val="0"/>
        </a:spcBef>
        <a:buNone/>
        <a:defRPr sz="7483" kern="1200" spc="-7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42555" indent="-142555" algn="l" defTabSz="1425550" rtl="0" eaLnBrk="1" latinLnBrk="0" hangingPunct="1">
        <a:lnSpc>
          <a:spcPct val="90000"/>
        </a:lnSpc>
        <a:spcBef>
          <a:spcPts val="1871"/>
        </a:spcBef>
        <a:spcAft>
          <a:spcPts val="312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1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98731" indent="-285110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80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83841" indent="-285110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1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68951" indent="-285110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1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54061" indent="-285110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1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714900" indent="-356387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1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26700" indent="-356387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1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338500" indent="-356387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1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650300" indent="-356387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Calibri" pitchFamily="34" charset="0"/>
        <a:buChar char="◦"/>
        <a:defRPr sz="21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8B5359-45C7-4D5B-985C-5AB7288B5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72" y="5871410"/>
            <a:ext cx="9122278" cy="1219200"/>
          </a:xfrm>
        </p:spPr>
        <p:txBody>
          <a:bodyPr>
            <a:normAutofit/>
          </a:bodyPr>
          <a:lstStyle/>
          <a:p>
            <a:r>
              <a:rPr lang="fr-FR" altLang="fr-FR" sz="4000" b="1" dirty="0">
                <a:solidFill>
                  <a:schemeClr val="tx1"/>
                </a:solidFill>
              </a:rPr>
              <a:t>Un outil pour s’améliorer continuellement</a:t>
            </a:r>
          </a:p>
          <a:p>
            <a:endParaRPr lang="fr-FR" sz="2800" dirty="0"/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F3C0F2ED-8CF4-4827-AC36-FFDA5E39E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3601" y="2271037"/>
            <a:ext cx="372685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FF"/>
            </a:outerShdw>
          </a:effectLst>
        </p:spPr>
        <p:txBody>
          <a:bodyPr wrap="square">
            <a:spAutoFit/>
            <a:scene3d>
              <a:camera prst="perspectiveHeroicExtremeRightFacing"/>
              <a:lightRig rig="threePt" dir="t"/>
            </a:scene3d>
          </a:bodyPr>
          <a:lstStyle/>
          <a:p>
            <a:pPr>
              <a:spcBef>
                <a:spcPct val="50000"/>
              </a:spcBef>
              <a:defRPr/>
            </a:pPr>
            <a:r>
              <a:rPr lang="fr-FR" sz="5400" b="1" i="1" dirty="0">
                <a:ln w="10541" cmpd="sng">
                  <a:solidFill>
                    <a:srgbClr val="800000"/>
                  </a:solidFill>
                  <a:prstDash val="solid"/>
                </a:ln>
                <a:solidFill>
                  <a:srgbClr val="90634A"/>
                </a:solidFill>
                <a:latin typeface="Comic Sans MS" pitchFamily="66" charset="0"/>
              </a:rPr>
              <a:t> </a:t>
            </a:r>
            <a:r>
              <a:rPr lang="fr-FR" sz="8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L’audit</a:t>
            </a:r>
            <a:endParaRPr lang="fr-FR" sz="7400" b="1" i="1" dirty="0">
              <a:ln w="10541" cmpd="sng">
                <a:noFill/>
                <a:prstDash val="solid"/>
              </a:ln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77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200" dirty="0">
                <a:solidFill>
                  <a:srgbClr val="B6624D"/>
                </a:solidFill>
              </a:rPr>
              <a:t>Déroulement de l’audit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8963" y="2983832"/>
            <a:ext cx="11282027" cy="500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5700" u="sng" dirty="0"/>
              <a:t>Préparation de l’audit</a:t>
            </a:r>
            <a:endParaRPr lang="fr-FR" altLang="fr-FR" sz="5700" dirty="0"/>
          </a:p>
          <a:p>
            <a:pPr marL="533400" lvl="1" indent="0">
              <a:buFontTx/>
              <a:buNone/>
            </a:pPr>
            <a:r>
              <a:rPr lang="fr-FR" altLang="fr-FR" sz="5200" dirty="0"/>
              <a:t> 	</a:t>
            </a:r>
          </a:p>
          <a:p>
            <a:pPr marL="533400" lvl="1" indent="0">
              <a:lnSpc>
                <a:spcPct val="110000"/>
              </a:lnSpc>
              <a:buFontTx/>
              <a:buNone/>
            </a:pPr>
            <a:r>
              <a:rPr lang="fr-FR" altLang="fr-FR" sz="5200" dirty="0"/>
              <a:t>	- définition de l’objectif de l’audit</a:t>
            </a:r>
          </a:p>
          <a:p>
            <a:pPr marL="533400" lvl="1" indent="0">
              <a:lnSpc>
                <a:spcPct val="110000"/>
              </a:lnSpc>
              <a:buFontTx/>
              <a:buNone/>
            </a:pPr>
            <a:r>
              <a:rPr lang="fr-FR" altLang="fr-FR" sz="5200" dirty="0"/>
              <a:t>	- définition du champ de l’audit</a:t>
            </a:r>
          </a:p>
          <a:p>
            <a:pPr marL="533400" lvl="1" indent="0">
              <a:lnSpc>
                <a:spcPct val="110000"/>
              </a:lnSpc>
              <a:buFontTx/>
              <a:buNone/>
            </a:pPr>
            <a:r>
              <a:rPr lang="fr-FR" altLang="fr-FR" sz="5200" dirty="0"/>
              <a:t>	- établissement des guides d’audit</a:t>
            </a:r>
          </a:p>
          <a:p>
            <a:pPr marL="533400" lvl="1" indent="0">
              <a:lnSpc>
                <a:spcPct val="110000"/>
              </a:lnSpc>
              <a:buFontTx/>
              <a:buNone/>
            </a:pPr>
            <a:r>
              <a:rPr lang="fr-FR" altLang="fr-FR" sz="5200" dirty="0"/>
              <a:t>	- planification de l’audit</a:t>
            </a:r>
          </a:p>
          <a:p>
            <a:pPr marL="533400" lvl="1" indent="0">
              <a:lnSpc>
                <a:spcPct val="110000"/>
              </a:lnSpc>
              <a:buFontTx/>
              <a:buNone/>
            </a:pPr>
            <a:r>
              <a:rPr lang="fr-FR" altLang="fr-FR" sz="5200" dirty="0"/>
              <a:t>	- notification des services audités</a:t>
            </a:r>
          </a:p>
          <a:p>
            <a:endParaRPr lang="en-GB" altLang="fr-FR" sz="3600" dirty="0"/>
          </a:p>
        </p:txBody>
      </p:sp>
    </p:spTree>
    <p:extLst>
      <p:ext uri="{BB962C8B-B14F-4D97-AF65-F5344CB8AC3E}">
        <p14:creationId xmlns:p14="http://schemas.microsoft.com/office/powerpoint/2010/main" val="1792278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200" dirty="0">
                <a:solidFill>
                  <a:srgbClr val="B6624D"/>
                </a:solidFill>
              </a:rPr>
              <a:t>Déroulement de l’audit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453" y="2550695"/>
            <a:ext cx="12015537" cy="543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6000" u="sng" dirty="0"/>
              <a:t>Exemple de guide d’audit :</a:t>
            </a:r>
            <a:endParaRPr lang="fr-FR" altLang="fr-FR" sz="6000" dirty="0"/>
          </a:p>
          <a:p>
            <a:pPr marL="533400" lvl="1" indent="0">
              <a:buFontTx/>
              <a:buNone/>
            </a:pPr>
            <a:r>
              <a:rPr lang="fr-FR" altLang="fr-FR" sz="5200" dirty="0"/>
              <a:t> 	</a:t>
            </a:r>
          </a:p>
          <a:p>
            <a:pPr marL="533400" lvl="1" indent="0">
              <a:lnSpc>
                <a:spcPct val="110000"/>
              </a:lnSpc>
              <a:buFontTx/>
              <a:buNone/>
            </a:pPr>
            <a:r>
              <a:rPr lang="fr-FR" altLang="fr-FR" sz="5200" dirty="0"/>
              <a:t>	</a:t>
            </a:r>
            <a:endParaRPr lang="en-GB" altLang="fr-FR" sz="3600" dirty="0"/>
          </a:p>
        </p:txBody>
      </p:sp>
      <p:graphicFrame>
        <p:nvGraphicFramePr>
          <p:cNvPr id="6" name="Object 1028">
            <a:extLst>
              <a:ext uri="{FF2B5EF4-FFF2-40B4-BE49-F238E27FC236}">
                <a16:creationId xmlns:a16="http://schemas.microsoft.com/office/drawing/2014/main" id="{01B59AF0-1C71-48BF-BED1-265C8910A1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905330"/>
              </p:ext>
            </p:extLst>
          </p:nvPr>
        </p:nvGraphicFramePr>
        <p:xfrm>
          <a:off x="1539962" y="4574004"/>
          <a:ext cx="11414644" cy="3832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6300000" imgH="2115000" progId="Excel.Sheet.8">
                  <p:embed/>
                </p:oleObj>
              </mc:Choice>
              <mc:Fallback>
                <p:oleObj name="Worksheet" r:id="rId3" imgW="6300000" imgH="2115000" progId="Excel.Sheet.8">
                  <p:embed/>
                  <p:pic>
                    <p:nvPicPr>
                      <p:cNvPr id="13316" name="Object 1028">
                        <a:extLst>
                          <a:ext uri="{FF2B5EF4-FFF2-40B4-BE49-F238E27FC236}">
                            <a16:creationId xmlns:a16="http://schemas.microsoft.com/office/drawing/2014/main" id="{5B0E213D-C2AF-4A35-AE19-E340FFB0A9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962" y="4574004"/>
                        <a:ext cx="11414644" cy="38320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954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200" dirty="0">
                <a:solidFill>
                  <a:srgbClr val="B6624D"/>
                </a:solidFill>
              </a:rPr>
              <a:t>Déroulement de l’audit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8963" y="2983832"/>
            <a:ext cx="11282027" cy="500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4400" u="sng" dirty="0"/>
              <a:t>Réalisation de l’audit</a:t>
            </a:r>
            <a:endParaRPr lang="fr-FR" altLang="fr-FR" sz="4400" dirty="0"/>
          </a:p>
          <a:p>
            <a:pPr marL="533400" lvl="1" indent="0">
              <a:buFontTx/>
              <a:buNone/>
            </a:pPr>
            <a:r>
              <a:rPr lang="fr-FR" altLang="fr-FR" sz="4000" dirty="0"/>
              <a:t> 	</a:t>
            </a:r>
          </a:p>
          <a:p>
            <a:pPr marL="533400" lvl="1" indent="0">
              <a:buFontTx/>
              <a:buNone/>
            </a:pPr>
            <a:r>
              <a:rPr lang="fr-FR" altLang="fr-FR" sz="4000" dirty="0"/>
              <a:t>	- réunion d’ouverture</a:t>
            </a:r>
          </a:p>
          <a:p>
            <a:pPr marL="533400" lvl="1" indent="0">
              <a:buFontTx/>
              <a:buNone/>
            </a:pPr>
            <a:r>
              <a:rPr lang="fr-FR" altLang="fr-FR" sz="4000" dirty="0"/>
              <a:t>	- réalisation de l’audit opérationnel</a:t>
            </a:r>
          </a:p>
          <a:p>
            <a:pPr marL="533400" lvl="1" indent="0">
              <a:buFontTx/>
              <a:buNone/>
            </a:pPr>
            <a:r>
              <a:rPr lang="fr-FR" altLang="fr-FR" sz="4000" dirty="0"/>
              <a:t>	- réunion de fin d’audit</a:t>
            </a:r>
          </a:p>
          <a:p>
            <a:endParaRPr lang="en-GB" altLang="fr-FR" sz="3600" dirty="0"/>
          </a:p>
        </p:txBody>
      </p:sp>
    </p:spTree>
    <p:extLst>
      <p:ext uri="{BB962C8B-B14F-4D97-AF65-F5344CB8AC3E}">
        <p14:creationId xmlns:p14="http://schemas.microsoft.com/office/powerpoint/2010/main" val="681292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200" dirty="0">
                <a:solidFill>
                  <a:srgbClr val="B6624D"/>
                </a:solidFill>
              </a:rPr>
              <a:t>Déroulement de l’audit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091" y="3064041"/>
            <a:ext cx="12256169" cy="593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7300" u="sng" dirty="0"/>
              <a:t>Rapport d’audit</a:t>
            </a:r>
            <a:endParaRPr lang="fr-FR" altLang="fr-FR" sz="7300" dirty="0"/>
          </a:p>
          <a:p>
            <a:pPr marL="533400" lvl="1" indent="0">
              <a:buFontTx/>
              <a:buNone/>
            </a:pPr>
            <a:r>
              <a:rPr lang="fr-FR" altLang="fr-FR" sz="7300" dirty="0"/>
              <a:t> 	</a:t>
            </a:r>
          </a:p>
          <a:p>
            <a:pPr marL="533400" lvl="1" indent="0">
              <a:lnSpc>
                <a:spcPct val="120000"/>
              </a:lnSpc>
              <a:buFontTx/>
              <a:buNone/>
            </a:pPr>
            <a:r>
              <a:rPr lang="fr-FR" altLang="fr-FR" sz="7300" dirty="0"/>
              <a:t>Le rapport formalise l’ensemble des constats et conclusions faits lors de l’audit opérationnel.</a:t>
            </a:r>
          </a:p>
          <a:p>
            <a:pPr marL="533400" lvl="1" indent="0">
              <a:lnSpc>
                <a:spcPct val="120000"/>
              </a:lnSpc>
              <a:buFontTx/>
              <a:buNone/>
            </a:pPr>
            <a:r>
              <a:rPr lang="fr-FR" altLang="fr-FR" sz="7300" dirty="0"/>
              <a:t>Il évoque les écarts de façon efficace et exploitable.</a:t>
            </a:r>
          </a:p>
          <a:p>
            <a:pPr marL="533400" lvl="1" indent="0">
              <a:lnSpc>
                <a:spcPct val="120000"/>
              </a:lnSpc>
              <a:buFontTx/>
              <a:buNone/>
            </a:pPr>
            <a:r>
              <a:rPr lang="fr-FR" altLang="fr-FR" sz="7300" dirty="0"/>
              <a:t>Les écarts sont évalués selon leur gravité, leurs répercutions.</a:t>
            </a:r>
          </a:p>
          <a:p>
            <a:endParaRPr lang="en-GB" altLang="fr-FR" sz="3600" dirty="0"/>
          </a:p>
        </p:txBody>
      </p:sp>
    </p:spTree>
    <p:extLst>
      <p:ext uri="{BB962C8B-B14F-4D97-AF65-F5344CB8AC3E}">
        <p14:creationId xmlns:p14="http://schemas.microsoft.com/office/powerpoint/2010/main" val="2303935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200" dirty="0">
                <a:solidFill>
                  <a:srgbClr val="B6624D"/>
                </a:solidFill>
              </a:rPr>
              <a:t>Déroulement de l’audit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091" y="3064041"/>
            <a:ext cx="12256169" cy="593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4400" u="sng" dirty="0"/>
              <a:t>Suivi des actions correctives</a:t>
            </a:r>
            <a:endParaRPr lang="fr-FR" altLang="fr-FR" sz="4400" dirty="0"/>
          </a:p>
          <a:p>
            <a:pPr marL="533400" lvl="1" indent="0">
              <a:buFontTx/>
              <a:buNone/>
            </a:pPr>
            <a:r>
              <a:rPr lang="fr-FR" altLang="fr-FR" sz="4000" dirty="0"/>
              <a:t> 	</a:t>
            </a:r>
          </a:p>
          <a:p>
            <a:pPr marL="977900" lvl="1" indent="-255588">
              <a:buFontTx/>
              <a:buNone/>
            </a:pPr>
            <a:r>
              <a:rPr lang="fr-FR" altLang="fr-FR" sz="4000" dirty="0"/>
              <a:t>- Détermination d’un plan d’action avec des résultats mesurables,</a:t>
            </a:r>
          </a:p>
          <a:p>
            <a:pPr marL="977900" lvl="1" indent="-255588">
              <a:buFontTx/>
              <a:buNone/>
            </a:pPr>
            <a:r>
              <a:rPr lang="fr-FR" altLang="fr-FR" sz="4000" dirty="0"/>
              <a:t>- Planification dans le temps du plan d’action,</a:t>
            </a:r>
          </a:p>
          <a:p>
            <a:pPr marL="977900" lvl="1" indent="-255588">
              <a:buFontTx/>
              <a:buNone/>
            </a:pPr>
            <a:r>
              <a:rPr lang="fr-FR" altLang="fr-FR" sz="4000" dirty="0"/>
              <a:t>- Mise à disposition des ressources,</a:t>
            </a:r>
          </a:p>
          <a:p>
            <a:pPr marL="977900" lvl="1" indent="-255588">
              <a:buFontTx/>
              <a:buNone/>
            </a:pPr>
            <a:r>
              <a:rPr lang="fr-FR" altLang="fr-FR" sz="4000" dirty="0"/>
              <a:t>- Contrôle des corrections.</a:t>
            </a:r>
          </a:p>
          <a:p>
            <a:endParaRPr lang="en-GB" altLang="fr-FR" sz="3600" dirty="0"/>
          </a:p>
        </p:txBody>
      </p:sp>
    </p:spTree>
    <p:extLst>
      <p:ext uri="{BB962C8B-B14F-4D97-AF65-F5344CB8AC3E}">
        <p14:creationId xmlns:p14="http://schemas.microsoft.com/office/powerpoint/2010/main" val="3560978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533D43F-EF74-4A4F-9716-7B524B889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28770" y="1613139"/>
            <a:ext cx="11128105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fr-FR" altLang="fr-FR" sz="7400" dirty="0">
                <a:solidFill>
                  <a:srgbClr val="B6624D"/>
                </a:solidFill>
              </a:rPr>
              <a:t>Déroulement de l’audit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0B360B5-8366-40D7-BB9C-ADABB56EA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756" y="2382755"/>
            <a:ext cx="9293475" cy="303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3600" b="1" u="sng" dirty="0">
                <a:solidFill>
                  <a:srgbClr val="B6624D"/>
                </a:solidFill>
              </a:rPr>
              <a:t>Synthèse</a:t>
            </a:r>
            <a:endParaRPr lang="fr-FR" altLang="fr-FR" sz="3600" b="1" dirty="0">
              <a:solidFill>
                <a:srgbClr val="B6624D"/>
              </a:solidFill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774FBC6C-B5FE-42F4-9BDA-750AF142B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6615" y="3595130"/>
            <a:ext cx="53905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dirty="0">
                <a:latin typeface="+mn-lt"/>
              </a:rPr>
              <a:t>Besoin d’audit exprimé</a:t>
            </a:r>
            <a:endParaRPr lang="en-GB" altLang="fr-FR" sz="3200" dirty="0">
              <a:latin typeface="+mn-lt"/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A7F1DAC9-C118-4EA3-8F4C-3D6B6CCD0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0535" y="6580700"/>
            <a:ext cx="53905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dirty="0">
                <a:latin typeface="+mn-lt"/>
              </a:rPr>
              <a:t>Rapport d’audit</a:t>
            </a:r>
            <a:endParaRPr lang="en-GB" altLang="fr-FR" sz="3200" dirty="0">
              <a:latin typeface="+mn-lt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475A03FD-630C-4CFC-B4FD-1F36A1AE6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733" y="5650514"/>
            <a:ext cx="53905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dirty="0">
                <a:latin typeface="+mn-lt"/>
              </a:rPr>
              <a:t>Réalisation de l’audit</a:t>
            </a:r>
            <a:endParaRPr lang="en-GB" altLang="fr-FR" sz="3200" dirty="0">
              <a:latin typeface="+mn-lt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74E8784A-8DC7-42DF-8B02-6B6AF426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0535" y="4748891"/>
            <a:ext cx="53905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dirty="0">
                <a:latin typeface="+mn-lt"/>
              </a:rPr>
              <a:t>Préparation de l’audit</a:t>
            </a:r>
            <a:endParaRPr lang="en-GB" altLang="fr-FR" sz="3200" dirty="0">
              <a:latin typeface="+mn-lt"/>
            </a:endParaRP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D3F9AC2C-97FB-4602-BAC1-F650260F1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7547" y="7783379"/>
            <a:ext cx="539055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dirty="0">
                <a:latin typeface="+mn-lt"/>
              </a:rPr>
              <a:t>Suivi des actions correctives</a:t>
            </a:r>
            <a:endParaRPr lang="en-GB" altLang="fr-FR" sz="3200" dirty="0">
              <a:latin typeface="+mn-lt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08C3FF9-9F28-40CA-971A-FE1F5D368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231" y="4520241"/>
            <a:ext cx="6184685" cy="301954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A471680C-B677-4D71-96CA-7F4266199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757" y="5238981"/>
            <a:ext cx="23047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600" b="1" u="sng" dirty="0">
                <a:solidFill>
                  <a:srgbClr val="B6624D"/>
                </a:solidFill>
                <a:latin typeface="+mn-lt"/>
              </a:rPr>
              <a:t>Audit</a:t>
            </a:r>
            <a:endParaRPr lang="en-GB" altLang="fr-FR" sz="2400" b="1" u="sng" dirty="0">
              <a:solidFill>
                <a:srgbClr val="B662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7001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400" dirty="0">
                <a:solidFill>
                  <a:srgbClr val="B6624D"/>
                </a:solidFill>
              </a:rPr>
              <a:t>Audit et amélioration continue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585" y="2835442"/>
            <a:ext cx="12795794" cy="312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000" dirty="0"/>
              <a:t>L’audit s’inscrit dans la démarche de l’amélioration continue de façon indispensable :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000" dirty="0"/>
              <a:t>Il contribue à stabiliser les progrès acquis.</a:t>
            </a:r>
          </a:p>
          <a:p>
            <a:endParaRPr lang="en-GB" altLang="fr-FR" sz="3600" dirty="0"/>
          </a:p>
        </p:txBody>
      </p:sp>
      <p:sp>
        <p:nvSpPr>
          <p:cNvPr id="19" name="AutoShape 16">
            <a:extLst>
              <a:ext uri="{FF2B5EF4-FFF2-40B4-BE49-F238E27FC236}">
                <a16:creationId xmlns:a16="http://schemas.microsoft.com/office/drawing/2014/main" id="{EC2630D4-1408-4155-87BF-3ACAF62F3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4050" y="5372900"/>
            <a:ext cx="3084094" cy="2165684"/>
          </a:xfrm>
          <a:prstGeom prst="irregularSeal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EC774CC1-7D3C-4D46-8BE5-141479359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1568" y="6196766"/>
            <a:ext cx="19090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400" b="1" dirty="0">
                <a:latin typeface="Tahoma" panose="020B0604030504040204" pitchFamily="34" charset="0"/>
              </a:rPr>
              <a:t>Excellence</a:t>
            </a:r>
            <a:endParaRPr lang="en-GB" altLang="fr-FR" sz="2400" b="1" dirty="0">
              <a:latin typeface="Tahoma" panose="020B0604030504040204" pitchFamily="34" charset="0"/>
            </a:endParaRPr>
          </a:p>
        </p:txBody>
      </p:sp>
      <p:sp>
        <p:nvSpPr>
          <p:cNvPr id="22" name="AutoShape 15">
            <a:extLst>
              <a:ext uri="{FF2B5EF4-FFF2-40B4-BE49-F238E27FC236}">
                <a16:creationId xmlns:a16="http://schemas.microsoft.com/office/drawing/2014/main" id="{26FB2DFF-F6A9-4F43-AF42-D51FE4CAC9BA}"/>
              </a:ext>
            </a:extLst>
          </p:cNvPr>
          <p:cNvSpPr>
            <a:spLocks noChangeArrowheads="1"/>
          </p:cNvSpPr>
          <p:nvPr/>
        </p:nvSpPr>
        <p:spPr bwMode="auto">
          <a:xfrm rot="20650113">
            <a:off x="7429081" y="6974231"/>
            <a:ext cx="2406453" cy="656468"/>
          </a:xfrm>
          <a:prstGeom prst="notchedRightArrow">
            <a:avLst>
              <a:gd name="adj1" fmla="val 50000"/>
              <a:gd name="adj2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23" name="Line 12">
            <a:extLst>
              <a:ext uri="{FF2B5EF4-FFF2-40B4-BE49-F238E27FC236}">
                <a16:creationId xmlns:a16="http://schemas.microsoft.com/office/drawing/2014/main" id="{9D91CED0-5721-493D-B80E-1D76993398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5304" y="7220288"/>
            <a:ext cx="7058527" cy="202614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grpSp>
        <p:nvGrpSpPr>
          <p:cNvPr id="24" name="Group 4">
            <a:extLst>
              <a:ext uri="{FF2B5EF4-FFF2-40B4-BE49-F238E27FC236}">
                <a16:creationId xmlns:a16="http://schemas.microsoft.com/office/drawing/2014/main" id="{FDB57CBE-3157-41A9-961D-F76233973B3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41521" y="7106654"/>
            <a:ext cx="2201525" cy="1498227"/>
            <a:chOff x="1728" y="2544"/>
            <a:chExt cx="2400" cy="1632"/>
          </a:xfrm>
        </p:grpSpPr>
        <p:sp>
          <p:nvSpPr>
            <p:cNvPr id="25" name="AutoShape 5">
              <a:extLst>
                <a:ext uri="{FF2B5EF4-FFF2-40B4-BE49-F238E27FC236}">
                  <a16:creationId xmlns:a16="http://schemas.microsoft.com/office/drawing/2014/main" id="{6D53E987-093B-46CF-B81D-A162C9EC74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12" y="2544"/>
              <a:ext cx="1632" cy="1632"/>
            </a:xfrm>
            <a:prstGeom prst="flowChartOr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6" name="Text Box 6">
              <a:extLst>
                <a:ext uri="{FF2B5EF4-FFF2-40B4-BE49-F238E27FC236}">
                  <a16:creationId xmlns:a16="http://schemas.microsoft.com/office/drawing/2014/main" id="{953AE255-8738-4682-AEC9-40C3DCA5954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929" y="2881"/>
              <a:ext cx="1007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600">
                  <a:latin typeface="Tahoma" panose="020B0604030504040204" pitchFamily="34" charset="0"/>
                </a:rPr>
                <a:t>Plan</a:t>
              </a:r>
              <a:endParaRPr lang="en-GB" altLang="fr-FR" sz="1600">
                <a:latin typeface="Tahoma" panose="020B0604030504040204" pitchFamily="34" charset="0"/>
              </a:endParaRPr>
            </a:p>
          </p:txBody>
        </p:sp>
        <p:sp>
          <p:nvSpPr>
            <p:cNvPr id="27" name="Text Box 7">
              <a:extLst>
                <a:ext uri="{FF2B5EF4-FFF2-40B4-BE49-F238E27FC236}">
                  <a16:creationId xmlns:a16="http://schemas.microsoft.com/office/drawing/2014/main" id="{766CE436-8F41-41D2-A1E2-12D9EFB4268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072" y="3552"/>
              <a:ext cx="100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600" dirty="0">
                  <a:latin typeface="Tahoma" panose="020B0604030504040204" pitchFamily="34" charset="0"/>
                </a:rPr>
                <a:t>Do</a:t>
              </a:r>
              <a:endParaRPr lang="en-GB" altLang="fr-FR" sz="1200" dirty="0">
                <a:latin typeface="Tahoma" panose="020B0604030504040204" pitchFamily="34" charset="0"/>
              </a:endParaRPr>
            </a:p>
          </p:txBody>
        </p:sp>
        <p:sp>
          <p:nvSpPr>
            <p:cNvPr id="28" name="Text Box 8">
              <a:extLst>
                <a:ext uri="{FF2B5EF4-FFF2-40B4-BE49-F238E27FC236}">
                  <a16:creationId xmlns:a16="http://schemas.microsoft.com/office/drawing/2014/main" id="{2E1FB727-BAE6-4196-88FE-E2F495756E0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208" y="3542"/>
              <a:ext cx="1008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600" dirty="0">
                  <a:latin typeface="Tahoma" panose="020B0604030504040204" pitchFamily="34" charset="0"/>
                </a:rPr>
                <a:t>Check</a:t>
              </a:r>
              <a:endParaRPr lang="en-GB" altLang="fr-FR" sz="1600" dirty="0">
                <a:latin typeface="Tahoma" panose="020B0604030504040204" pitchFamily="34" charset="0"/>
              </a:endParaRPr>
            </a:p>
          </p:txBody>
        </p:sp>
        <p:sp>
          <p:nvSpPr>
            <p:cNvPr id="29" name="Text Box 9">
              <a:extLst>
                <a:ext uri="{FF2B5EF4-FFF2-40B4-BE49-F238E27FC236}">
                  <a16:creationId xmlns:a16="http://schemas.microsoft.com/office/drawing/2014/main" id="{C90BEBC2-9E11-407B-AE0D-4660A8AD2AF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2305" y="2881"/>
              <a:ext cx="100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600" dirty="0" err="1">
                  <a:latin typeface="Tahoma" panose="020B0604030504040204" pitchFamily="34" charset="0"/>
                </a:rPr>
                <a:t>Act</a:t>
              </a:r>
              <a:endParaRPr lang="en-GB" altLang="fr-FR" sz="1200" dirty="0">
                <a:latin typeface="Tahoma" panose="020B0604030504040204" pitchFamily="34" charset="0"/>
              </a:endParaRPr>
            </a:p>
          </p:txBody>
        </p:sp>
        <p:sp>
          <p:nvSpPr>
            <p:cNvPr id="30" name="AutoShape 10">
              <a:extLst>
                <a:ext uri="{FF2B5EF4-FFF2-40B4-BE49-F238E27FC236}">
                  <a16:creationId xmlns:a16="http://schemas.microsoft.com/office/drawing/2014/main" id="{9F23D87A-8690-4E62-BF78-339BCA44D2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88" y="2688"/>
              <a:ext cx="240" cy="1392"/>
            </a:xfrm>
            <a:prstGeom prst="curvedLeftArrow">
              <a:avLst>
                <a:gd name="adj1" fmla="val 116000"/>
                <a:gd name="adj2" fmla="val 232000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31" name="AutoShape 11">
              <a:extLst>
                <a:ext uri="{FF2B5EF4-FFF2-40B4-BE49-F238E27FC236}">
                  <a16:creationId xmlns:a16="http://schemas.microsoft.com/office/drawing/2014/main" id="{A93BB53B-48F8-4CCF-9400-1A37A6FB276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1728" y="2640"/>
              <a:ext cx="240" cy="1392"/>
            </a:xfrm>
            <a:prstGeom prst="curvedLeftArrow">
              <a:avLst>
                <a:gd name="adj1" fmla="val 116000"/>
                <a:gd name="adj2" fmla="val 232000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32" name="AutoShape 13">
            <a:extLst>
              <a:ext uri="{FF2B5EF4-FFF2-40B4-BE49-F238E27FC236}">
                <a16:creationId xmlns:a16="http://schemas.microsoft.com/office/drawing/2014/main" id="{2B0E17E1-92D3-4D70-93BD-04BBAC3D724D}"/>
              </a:ext>
            </a:extLst>
          </p:cNvPr>
          <p:cNvSpPr>
            <a:spLocks noChangeArrowheads="1"/>
          </p:cNvSpPr>
          <p:nvPr/>
        </p:nvSpPr>
        <p:spPr bwMode="auto">
          <a:xfrm rot="20414758">
            <a:off x="4673999" y="8240939"/>
            <a:ext cx="447157" cy="625391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1004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>
            <a:extLst>
              <a:ext uri="{FF2B5EF4-FFF2-40B4-BE49-F238E27FC236}">
                <a16:creationId xmlns:a16="http://schemas.microsoft.com/office/drawing/2014/main" id="{918E05E9-9A84-4EE0-BFD6-3A46DCF83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385" y="3994484"/>
            <a:ext cx="8690142" cy="1299410"/>
          </a:xfrm>
          <a:prstGeom prst="cube">
            <a:avLst>
              <a:gd name="adj" fmla="val 25000"/>
            </a:avLst>
          </a:prstGeom>
          <a:gradFill>
            <a:gsLst>
              <a:gs pos="0">
                <a:srgbClr val="C00000">
                  <a:lumMod val="72000"/>
                  <a:alpha val="61000"/>
                </a:srgbClr>
              </a:gs>
              <a:gs pos="25000">
                <a:srgbClr val="C00000">
                  <a:alpha val="50000"/>
                  <a:lumMod val="50000"/>
                </a:srgbClr>
              </a:gs>
              <a:gs pos="56000">
                <a:schemeClr val="bg1"/>
              </a:gs>
            </a:gsLst>
            <a:path path="circl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fr-FR" altLang="fr-FR" sz="2400" b="1" i="1">
                <a:latin typeface="Arial" charset="0"/>
              </a:rPr>
              <a:t>QUESTIONS - REPONSES</a:t>
            </a:r>
          </a:p>
        </p:txBody>
      </p:sp>
    </p:spTree>
    <p:extLst>
      <p:ext uri="{BB962C8B-B14F-4D97-AF65-F5344CB8AC3E}">
        <p14:creationId xmlns:p14="http://schemas.microsoft.com/office/powerpoint/2010/main" val="116433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578AE6F-C603-4EF4-B7AD-F49BA7A09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36776" y="1692442"/>
            <a:ext cx="7811355" cy="111662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altLang="fr-FR" dirty="0">
                <a:solidFill>
                  <a:srgbClr val="B6624D"/>
                </a:solidFill>
              </a:rPr>
              <a:t>Plan – Audit QSE</a:t>
            </a:r>
            <a:endParaRPr lang="en-GB" altLang="fr-FR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CEDC8E-D195-4119-A2FF-ED1CF3888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6776" y="3416968"/>
            <a:ext cx="8143456" cy="417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5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4800" dirty="0"/>
              <a:t>Audit QSE - Définitions</a:t>
            </a:r>
          </a:p>
          <a:p>
            <a:pPr marL="457200" indent="-457200">
              <a:lnSpc>
                <a:spcPct val="105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4800" dirty="0"/>
              <a:t>Deux types d’audits</a:t>
            </a:r>
          </a:p>
          <a:p>
            <a:pPr marL="457200" indent="-457200">
              <a:lnSpc>
                <a:spcPct val="105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4800" dirty="0"/>
              <a:t>Comportement de l’auditeur</a:t>
            </a:r>
          </a:p>
          <a:p>
            <a:pPr marL="457200" indent="-457200">
              <a:lnSpc>
                <a:spcPct val="105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4800" dirty="0"/>
              <a:t>Déroulement de l’audit</a:t>
            </a:r>
          </a:p>
          <a:p>
            <a:pPr marL="457200" indent="-457200">
              <a:lnSpc>
                <a:spcPct val="105000"/>
              </a:lnSpc>
              <a:spcBef>
                <a:spcPct val="30000"/>
              </a:spcBef>
              <a:buFont typeface="Wingdings" panose="05000000000000000000" pitchFamily="2" charset="2"/>
              <a:buAutoNum type="arabicPeriod"/>
            </a:pPr>
            <a:r>
              <a:rPr lang="fr-FR" altLang="fr-FR" sz="4800" dirty="0"/>
              <a:t>Audit et amélioration continue</a:t>
            </a:r>
          </a:p>
          <a:p>
            <a:pPr marL="457200" indent="-457200"/>
            <a:endParaRPr lang="fr-FR" altLang="fr-FR" sz="3600" dirty="0"/>
          </a:p>
          <a:p>
            <a:pPr marL="457200" indent="-457200"/>
            <a:endParaRPr lang="en-GB" altLang="fr-FR" sz="2000" dirty="0"/>
          </a:p>
        </p:txBody>
      </p:sp>
    </p:spTree>
    <p:extLst>
      <p:ext uri="{BB962C8B-B14F-4D97-AF65-F5344CB8AC3E}">
        <p14:creationId xmlns:p14="http://schemas.microsoft.com/office/powerpoint/2010/main" val="78733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76CC694-B954-4316-AE3B-77528B695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5920" y="1708484"/>
            <a:ext cx="9077741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400" dirty="0">
                <a:solidFill>
                  <a:srgbClr val="B6624D"/>
                </a:solidFill>
              </a:rPr>
              <a:t>Audit QSE : Définitions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6A8E908-EF1D-4660-B8FF-41DBC7D81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98" y="2851484"/>
            <a:ext cx="9356975" cy="478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4400" u="sng" dirty="0">
                <a:solidFill>
                  <a:srgbClr val="B6624D"/>
                </a:solidFill>
              </a:rPr>
              <a:t>Audit</a:t>
            </a:r>
            <a:endParaRPr lang="fr-FR" altLang="fr-FR" sz="4400" dirty="0">
              <a:solidFill>
                <a:srgbClr val="B6624D"/>
              </a:solidFill>
            </a:endParaRPr>
          </a:p>
          <a:p>
            <a:pPr marL="533400" lvl="1" indent="0" algn="just">
              <a:buFontTx/>
              <a:buNone/>
            </a:pPr>
            <a:r>
              <a:rPr lang="fr-FR" altLang="fr-FR" sz="4000" dirty="0"/>
              <a:t>Processus systématique, indépendant et documenté permettant d’obtenir des preuves et de les évaluer de manière objective, pour déterminer dans quelle mesure les critères d’audit sont satisfaits.</a:t>
            </a:r>
          </a:p>
          <a:p>
            <a:pPr marL="533400" lvl="1" indent="0">
              <a:buFontTx/>
              <a:buNone/>
            </a:pPr>
            <a:endParaRPr lang="fr-FR" altLang="fr-FR" sz="2400" dirty="0"/>
          </a:p>
          <a:p>
            <a:endParaRPr lang="en-GB" altLang="fr-FR" sz="2800" dirty="0"/>
          </a:p>
        </p:txBody>
      </p:sp>
    </p:spTree>
    <p:extLst>
      <p:ext uri="{BB962C8B-B14F-4D97-AF65-F5344CB8AC3E}">
        <p14:creationId xmlns:p14="http://schemas.microsoft.com/office/powerpoint/2010/main" val="406930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42595" y="1692442"/>
            <a:ext cx="9382542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fr-FR" altLang="fr-FR" sz="7400" dirty="0">
                <a:solidFill>
                  <a:srgbClr val="B6624D"/>
                </a:solidFill>
              </a:rPr>
              <a:t>Audit QSE : Définitions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5004" y="3092534"/>
            <a:ext cx="10255333" cy="505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pPr algn="just"/>
            <a:r>
              <a:rPr lang="fr-FR" altLang="fr-FR" sz="4400" u="sng" dirty="0">
                <a:solidFill>
                  <a:srgbClr val="B6624D"/>
                </a:solidFill>
              </a:rPr>
              <a:t>Critères d’audit</a:t>
            </a:r>
            <a:endParaRPr lang="fr-FR" altLang="fr-FR" sz="4400" dirty="0">
              <a:solidFill>
                <a:srgbClr val="B6624D"/>
              </a:solidFill>
            </a:endParaRPr>
          </a:p>
          <a:p>
            <a:pPr marL="533400" lvl="1" indent="0" algn="just">
              <a:buFontTx/>
              <a:buNone/>
            </a:pPr>
            <a:r>
              <a:rPr lang="fr-FR" altLang="fr-FR" sz="4000" dirty="0"/>
              <a:t>Ensemble de politiques, procédures ou exigences déterminées.</a:t>
            </a:r>
          </a:p>
          <a:p>
            <a:pPr marL="533400" lvl="1" indent="0" algn="just">
              <a:buFontTx/>
              <a:buNone/>
            </a:pPr>
            <a:r>
              <a:rPr lang="fr-FR" altLang="fr-FR" sz="4000" dirty="0"/>
              <a:t>Note 1 : les critères d’audit sont la référence vis-à-vis de laquelle les preuves sont comparées.</a:t>
            </a:r>
          </a:p>
          <a:p>
            <a:pPr marL="533400" lvl="1" indent="0" algn="just">
              <a:buFontTx/>
              <a:buNone/>
            </a:pPr>
            <a:r>
              <a:rPr lang="fr-FR" altLang="fr-FR" sz="4000" dirty="0"/>
              <a:t>Note 2 : les critères d’audit sont couramment appelés référentiels d’audit.</a:t>
            </a:r>
          </a:p>
          <a:p>
            <a:pPr marL="533400" lvl="1" indent="0">
              <a:buFontTx/>
              <a:buNone/>
            </a:pPr>
            <a:endParaRPr lang="fr-FR" altLang="fr-FR" sz="2400" dirty="0"/>
          </a:p>
          <a:p>
            <a:endParaRPr lang="en-GB" altLang="fr-FR" sz="2800" dirty="0"/>
          </a:p>
        </p:txBody>
      </p:sp>
    </p:spTree>
    <p:extLst>
      <p:ext uri="{BB962C8B-B14F-4D97-AF65-F5344CB8AC3E}">
        <p14:creationId xmlns:p14="http://schemas.microsoft.com/office/powerpoint/2010/main" val="86378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42595" y="1692442"/>
            <a:ext cx="9382542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fr-FR" altLang="fr-FR" sz="7400" dirty="0">
                <a:solidFill>
                  <a:srgbClr val="B6624D"/>
                </a:solidFill>
              </a:rPr>
              <a:t>Audit QSE : Définitions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973" y="3108576"/>
            <a:ext cx="12437059" cy="616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5200" u="sng" dirty="0">
                <a:solidFill>
                  <a:srgbClr val="B6624D"/>
                </a:solidFill>
              </a:rPr>
              <a:t>Preuves d’audit</a:t>
            </a:r>
            <a:endParaRPr lang="fr-FR" altLang="fr-FR" sz="5200" dirty="0">
              <a:solidFill>
                <a:srgbClr val="B6624D"/>
              </a:solidFill>
            </a:endParaRPr>
          </a:p>
          <a:p>
            <a:pPr marL="533400" lvl="1" indent="0" algn="just">
              <a:buNone/>
            </a:pPr>
            <a:r>
              <a:rPr lang="fr-FR" altLang="fr-FR" sz="4300" dirty="0"/>
              <a:t>Enregistrements, énoncés de fait ou autres informations qui se rapportent aux critères d’audit, et sont vérifiables ; les preuves peuvent être qualitatives ou quantitatives</a:t>
            </a:r>
          </a:p>
          <a:p>
            <a:pPr marL="533400" lvl="1" indent="0">
              <a:buNone/>
            </a:pPr>
            <a:endParaRPr lang="fr-FR" altLang="fr-FR" sz="4300" dirty="0"/>
          </a:p>
          <a:p>
            <a:r>
              <a:rPr lang="fr-FR" altLang="fr-FR" sz="4800" u="sng" dirty="0">
                <a:solidFill>
                  <a:srgbClr val="B6624D"/>
                </a:solidFill>
              </a:rPr>
              <a:t>Constats d’audit</a:t>
            </a:r>
            <a:endParaRPr lang="fr-FR" altLang="fr-FR" sz="4800" dirty="0">
              <a:solidFill>
                <a:srgbClr val="B6624D"/>
              </a:solidFill>
            </a:endParaRPr>
          </a:p>
          <a:p>
            <a:pPr marL="533400" lvl="1" indent="0" algn="just">
              <a:buNone/>
            </a:pPr>
            <a:r>
              <a:rPr lang="fr-FR" altLang="fr-FR" sz="4700" dirty="0"/>
              <a:t>Résultats de l’évaluation des preuves d’audit recueillies par rapport aux critères d’audit.</a:t>
            </a:r>
          </a:p>
          <a:p>
            <a:pPr marL="533400" lvl="1" indent="0" algn="just">
              <a:buNone/>
            </a:pPr>
            <a:r>
              <a:rPr lang="fr-FR" altLang="fr-FR" sz="4700" dirty="0"/>
              <a:t>Note : les constats d’audit peuvent indiquer la conformité ou la non-conformité aux critères d’audit ou des opportunités d’amélioration.</a:t>
            </a:r>
          </a:p>
          <a:p>
            <a:endParaRPr lang="en-GB" altLang="fr-FR" sz="2800" dirty="0"/>
          </a:p>
        </p:txBody>
      </p:sp>
    </p:spTree>
    <p:extLst>
      <p:ext uri="{BB962C8B-B14F-4D97-AF65-F5344CB8AC3E}">
        <p14:creationId xmlns:p14="http://schemas.microsoft.com/office/powerpoint/2010/main" val="346310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89946D7-D5DC-4CD3-9ECB-24E72FA8E7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847474" y="1596189"/>
            <a:ext cx="9494837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400" dirty="0">
                <a:solidFill>
                  <a:srgbClr val="B6624D"/>
                </a:solidFill>
              </a:rPr>
              <a:t>Audit QSE : Définitions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C26CCCCE-E5A1-416E-8277-1E5F63B95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612" y="2624909"/>
            <a:ext cx="12336378" cy="606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fr-FR" altLang="fr-FR" sz="4000" b="1" dirty="0">
                <a:solidFill>
                  <a:schemeClr val="tx1"/>
                </a:solidFill>
              </a:rPr>
              <a:t>Audit</a:t>
            </a:r>
            <a:endParaRPr lang="en-GB" altLang="fr-FR" sz="4000" b="1" dirty="0">
              <a:solidFill>
                <a:schemeClr val="tx1"/>
              </a:solidFill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5E8B5E4A-3D95-4D2B-B699-D22D1CAE4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3740366"/>
            <a:ext cx="3876173" cy="2000548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800" b="1" u="sng" dirty="0">
                <a:latin typeface="Tahoma" panose="020B0604030504040204" pitchFamily="34" charset="0"/>
              </a:rPr>
              <a:t>Critères d’audit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400" dirty="0" err="1">
                <a:latin typeface="Tahoma" panose="020B0604030504040204" pitchFamily="34" charset="0"/>
              </a:rPr>
              <a:t>Définition</a:t>
            </a:r>
            <a:r>
              <a:rPr lang="en-GB" altLang="fr-FR" sz="2400" dirty="0">
                <a:latin typeface="Tahoma" panose="020B0604030504040204" pitchFamily="34" charset="0"/>
              </a:rPr>
              <a:t> du </a:t>
            </a:r>
            <a:r>
              <a:rPr lang="en-GB" altLang="fr-FR" sz="2400" dirty="0" err="1">
                <a:latin typeface="Tahoma" panose="020B0604030504040204" pitchFamily="34" charset="0"/>
              </a:rPr>
              <a:t>référentiel</a:t>
            </a:r>
            <a:endParaRPr lang="en-GB" altLang="fr-FR" sz="2400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400" dirty="0">
                <a:latin typeface="Tahoma" panose="020B0604030504040204" pitchFamily="34" charset="0"/>
              </a:rPr>
              <a:t>Base </a:t>
            </a:r>
            <a:r>
              <a:rPr lang="en-GB" altLang="fr-FR" sz="2400" dirty="0" err="1">
                <a:latin typeface="Tahoma" panose="020B0604030504040204" pitchFamily="34" charset="0"/>
              </a:rPr>
              <a:t>d’évaluation</a:t>
            </a:r>
            <a:r>
              <a:rPr lang="en-GB" altLang="fr-FR" sz="2400" dirty="0">
                <a:latin typeface="Tahoma" panose="020B0604030504040204" pitchFamily="34" charset="0"/>
              </a:rPr>
              <a:t>/de </a:t>
            </a:r>
            <a:r>
              <a:rPr lang="en-GB" altLang="fr-FR" sz="2400" dirty="0" err="1">
                <a:latin typeface="Tahoma" panose="020B0604030504040204" pitchFamily="34" charset="0"/>
              </a:rPr>
              <a:t>comparaison</a:t>
            </a:r>
            <a:endParaRPr lang="en-GB" altLang="fr-FR" sz="2400" dirty="0">
              <a:latin typeface="Tahoma" panose="020B0604030504040204" pitchFamily="34" charset="0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3C363E17-DA15-4059-A38C-31326CCD5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8533" y="3767909"/>
            <a:ext cx="3188536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2800" b="1" u="sng" dirty="0">
                <a:latin typeface="Tahoma" panose="020B0604030504040204" pitchFamily="34" charset="0"/>
              </a:rPr>
              <a:t>Preuves d’audit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400" dirty="0" err="1">
                <a:latin typeface="Tahoma" panose="020B0604030504040204" pitchFamily="34" charset="0"/>
              </a:rPr>
              <a:t>Mesures</a:t>
            </a:r>
            <a:r>
              <a:rPr lang="en-GB" altLang="fr-FR" sz="2400" dirty="0">
                <a:latin typeface="Tahoma" panose="020B0604030504040204" pitchFamily="34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400" dirty="0">
                <a:latin typeface="Tahoma" panose="020B0604030504040204" pitchFamily="34" charset="0"/>
              </a:rPr>
              <a:t>Observations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400" dirty="0" err="1">
                <a:latin typeface="Tahoma" panose="020B0604030504040204" pitchFamily="34" charset="0"/>
              </a:rPr>
              <a:t>Eléments</a:t>
            </a:r>
            <a:r>
              <a:rPr lang="en-GB" altLang="fr-FR" sz="2400" dirty="0">
                <a:latin typeface="Tahoma" panose="020B0604030504040204" pitchFamily="34" charset="0"/>
              </a:rPr>
              <a:t> </a:t>
            </a:r>
            <a:r>
              <a:rPr lang="en-GB" altLang="fr-FR" sz="2400" dirty="0" err="1">
                <a:latin typeface="Tahoma" panose="020B0604030504040204" pitchFamily="34" charset="0"/>
              </a:rPr>
              <a:t>factuels</a:t>
            </a:r>
            <a:endParaRPr lang="en-GB" altLang="fr-FR" sz="2400" dirty="0">
              <a:latin typeface="Tahoma" panose="020B0604030504040204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8785788A-9EE0-4929-BB69-9C9C4E69F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5311" y="3767909"/>
            <a:ext cx="3655679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3200" b="1" u="sng" dirty="0">
                <a:latin typeface="Tahoma" panose="020B0604030504040204" pitchFamily="34" charset="0"/>
              </a:rPr>
              <a:t>Constats d’audit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400" dirty="0" err="1">
                <a:latin typeface="Tahoma" panose="020B0604030504040204" pitchFamily="34" charset="0"/>
              </a:rPr>
              <a:t>Mesure</a:t>
            </a:r>
            <a:r>
              <a:rPr lang="en-GB" altLang="fr-FR" sz="2400" dirty="0">
                <a:latin typeface="Tahoma" panose="020B0604030504040204" pitchFamily="34" charset="0"/>
              </a:rPr>
              <a:t> des </a:t>
            </a:r>
            <a:r>
              <a:rPr lang="en-GB" altLang="fr-FR" sz="2400" dirty="0" err="1">
                <a:latin typeface="Tahoma" panose="020B0604030504040204" pitchFamily="34" charset="0"/>
              </a:rPr>
              <a:t>écart</a:t>
            </a:r>
            <a:endParaRPr lang="en-GB" altLang="fr-FR" sz="2400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400" dirty="0">
                <a:latin typeface="Tahoma" panose="020B0604030504040204" pitchFamily="34" charset="0"/>
              </a:rPr>
              <a:t>Conclusions par rapport au </a:t>
            </a:r>
            <a:r>
              <a:rPr lang="en-GB" altLang="fr-FR" sz="2400" dirty="0" err="1">
                <a:latin typeface="Tahoma" panose="020B0604030504040204" pitchFamily="34" charset="0"/>
              </a:rPr>
              <a:t>preuves</a:t>
            </a:r>
            <a:r>
              <a:rPr lang="en-GB" altLang="fr-FR" sz="2400" dirty="0">
                <a:latin typeface="Tahoma" panose="020B0604030504040204" pitchFamily="34" charset="0"/>
              </a:rPr>
              <a:t> </a:t>
            </a:r>
            <a:r>
              <a:rPr lang="en-GB" altLang="fr-FR" sz="2400" dirty="0" err="1">
                <a:latin typeface="Tahoma" panose="020B0604030504040204" pitchFamily="34" charset="0"/>
              </a:rPr>
              <a:t>d’audit</a:t>
            </a:r>
            <a:endParaRPr lang="en-GB" altLang="fr-FR" sz="2400" dirty="0">
              <a:latin typeface="Tahoma" panose="020B0604030504040204" pitchFamily="34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E9EF893-556B-4B94-AA21-99E125790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546" y="6814963"/>
            <a:ext cx="3736471" cy="1938992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fr-FR" sz="2000" i="1" u="sng" dirty="0" err="1">
                <a:latin typeface="Tahoma" panose="020B0604030504040204" pitchFamily="34" charset="0"/>
              </a:rPr>
              <a:t>Décret</a:t>
            </a:r>
            <a:r>
              <a:rPr lang="en-GB" altLang="fr-FR" sz="2000" i="1" u="sng" dirty="0">
                <a:latin typeface="Tahoma" panose="020B0604030504040204" pitchFamily="34" charset="0"/>
              </a:rPr>
              <a:t> du 07/10/1984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000" i="1" dirty="0">
                <a:latin typeface="Tahoma" panose="020B0604030504040204" pitchFamily="34" charset="0"/>
              </a:rPr>
              <a:t>Fixe des VME sur les </a:t>
            </a:r>
            <a:r>
              <a:rPr lang="en-GB" altLang="fr-FR" sz="2000" i="1" dirty="0" err="1">
                <a:latin typeface="Tahoma" panose="020B0604030504040204" pitchFamily="34" charset="0"/>
              </a:rPr>
              <a:t>poussières</a:t>
            </a:r>
            <a:r>
              <a:rPr lang="en-GB" altLang="fr-FR" sz="2000" i="1" dirty="0">
                <a:latin typeface="Tahoma" panose="020B0604030504040204" pitchFamily="34" charset="0"/>
              </a:rPr>
              <a:t> </a:t>
            </a:r>
            <a:r>
              <a:rPr lang="en-GB" altLang="fr-FR" sz="2000" i="1" dirty="0" err="1">
                <a:latin typeface="Tahoma" panose="020B0604030504040204" pitchFamily="34" charset="0"/>
              </a:rPr>
              <a:t>inertes</a:t>
            </a:r>
            <a:endParaRPr lang="en-GB" altLang="fr-FR" sz="2000" i="1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000" i="1" dirty="0">
                <a:latin typeface="Tahoma" panose="020B0604030504040204" pitchFamily="34" charset="0"/>
              </a:rPr>
              <a:t>VME (</a:t>
            </a:r>
            <a:r>
              <a:rPr lang="en-GB" altLang="fr-FR" sz="2000" i="1" dirty="0" err="1">
                <a:latin typeface="Tahoma" panose="020B0604030504040204" pitchFamily="34" charset="0"/>
              </a:rPr>
              <a:t>poussières</a:t>
            </a:r>
            <a:r>
              <a:rPr lang="en-GB" altLang="fr-FR" sz="2000" i="1" dirty="0">
                <a:latin typeface="Tahoma" panose="020B0604030504040204" pitchFamily="34" charset="0"/>
              </a:rPr>
              <a:t> </a:t>
            </a:r>
            <a:r>
              <a:rPr lang="en-GB" altLang="fr-FR" sz="2000" i="1" dirty="0" err="1">
                <a:latin typeface="Tahoma" panose="020B0604030504040204" pitchFamily="34" charset="0"/>
              </a:rPr>
              <a:t>inhalables</a:t>
            </a:r>
            <a:r>
              <a:rPr lang="en-GB" altLang="fr-FR" sz="2000" i="1" dirty="0">
                <a:latin typeface="Tahoma" panose="020B0604030504040204" pitchFamily="34" charset="0"/>
              </a:rPr>
              <a:t>)= 10 mg/m</a:t>
            </a:r>
            <a:r>
              <a:rPr lang="en-GB" altLang="fr-FR" sz="2000" i="1" baseline="30000" dirty="0"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54F86377-A714-4F7D-A888-42CB43864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405" y="6825971"/>
            <a:ext cx="3688725" cy="210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fr-FR" sz="2000" i="1" u="sng" dirty="0" err="1">
                <a:latin typeface="Tahoma" panose="020B0604030504040204" pitchFamily="34" charset="0"/>
              </a:rPr>
              <a:t>Mesures</a:t>
            </a:r>
            <a:r>
              <a:rPr lang="en-GB" altLang="fr-FR" sz="2000" i="1" u="sng" dirty="0">
                <a:latin typeface="Tahoma" panose="020B0604030504040204" pitchFamily="34" charset="0"/>
              </a:rPr>
              <a:t> sur 8 </a:t>
            </a:r>
            <a:r>
              <a:rPr lang="en-GB" altLang="fr-FR" sz="2000" i="1" u="sng" dirty="0" err="1">
                <a:latin typeface="Tahoma" panose="020B0604030504040204" pitchFamily="34" charset="0"/>
              </a:rPr>
              <a:t>heures</a:t>
            </a:r>
            <a:endParaRPr lang="en-GB" altLang="fr-FR" sz="2000" i="1" u="sng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000" i="1" dirty="0">
                <a:latin typeface="Tahoma" panose="020B0604030504040204" pitchFamily="34" charset="0"/>
              </a:rPr>
              <a:t>C (poste A) = 12,3 mg/m</a:t>
            </a:r>
            <a:r>
              <a:rPr lang="en-GB" altLang="fr-FR" sz="2000" i="1" baseline="30000" dirty="0">
                <a:latin typeface="Tahoma" panose="020B0604030504040204" pitchFamily="34" charset="0"/>
              </a:rPr>
              <a:t>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000" i="1" dirty="0">
                <a:latin typeface="Tahoma" panose="020B0604030504040204" pitchFamily="34" charset="0"/>
              </a:rPr>
              <a:t>C (poste B) = 5,8 mg/m</a:t>
            </a:r>
            <a:r>
              <a:rPr lang="en-GB" altLang="fr-FR" sz="2000" i="1" baseline="30000" dirty="0">
                <a:latin typeface="Tahoma" panose="020B0604030504040204" pitchFamily="34" charset="0"/>
              </a:rPr>
              <a:t>3</a:t>
            </a:r>
          </a:p>
          <a:p>
            <a:pPr algn="ctr" eaLnBrk="1" hangingPunct="1">
              <a:spcBef>
                <a:spcPct val="50000"/>
              </a:spcBef>
            </a:pPr>
            <a:endParaRPr lang="en-GB" altLang="fr-FR" sz="1600" i="1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GB" altLang="fr-FR" dirty="0">
              <a:latin typeface="Tahoma" panose="020B0604030504040204" pitchFamily="34" charset="0"/>
            </a:endParaRPr>
          </a:p>
        </p:txBody>
      </p:sp>
      <p:sp>
        <p:nvSpPr>
          <p:cNvPr id="11" name="Text Box 15">
            <a:extLst>
              <a:ext uri="{FF2B5EF4-FFF2-40B4-BE49-F238E27FC236}">
                <a16:creationId xmlns:a16="http://schemas.microsoft.com/office/drawing/2014/main" id="{791AF868-5693-4ECE-97E0-8A8E126E2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3917" y="6814963"/>
            <a:ext cx="365158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fr-FR" sz="1600" i="1" u="sng" dirty="0">
                <a:latin typeface="Tahoma" panose="020B0604030504040204" pitchFamily="34" charset="0"/>
              </a:rPr>
              <a:t> </a:t>
            </a:r>
            <a:r>
              <a:rPr lang="en-GB" altLang="fr-FR" sz="2000" i="1" u="sng" dirty="0" err="1">
                <a:latin typeface="Tahoma" panose="020B0604030504040204" pitchFamily="34" charset="0"/>
              </a:rPr>
              <a:t>Constats</a:t>
            </a:r>
            <a:endParaRPr lang="en-GB" altLang="fr-FR" sz="2000" i="1" u="sng" dirty="0"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000" i="1" dirty="0" err="1">
                <a:latin typeface="Tahoma" panose="020B0604030504040204" pitchFamily="34" charset="0"/>
              </a:rPr>
              <a:t>Dépassement</a:t>
            </a:r>
            <a:r>
              <a:rPr lang="en-GB" altLang="fr-FR" sz="2000" i="1" dirty="0">
                <a:latin typeface="Tahoma" panose="020B0604030504040204" pitchFamily="34" charset="0"/>
              </a:rPr>
              <a:t> de la VME sur poste A : NC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fr-FR" sz="2000" i="1" dirty="0" err="1">
                <a:latin typeface="Tahoma" panose="020B0604030504040204" pitchFamily="34" charset="0"/>
              </a:rPr>
              <a:t>Mesure</a:t>
            </a:r>
            <a:r>
              <a:rPr lang="en-GB" altLang="fr-FR" sz="2000" i="1" dirty="0">
                <a:latin typeface="Tahoma" panose="020B0604030504040204" pitchFamily="34" charset="0"/>
              </a:rPr>
              <a:t> </a:t>
            </a:r>
            <a:r>
              <a:rPr lang="en-GB" altLang="fr-FR" sz="2000" i="1" dirty="0" err="1">
                <a:latin typeface="Tahoma" panose="020B0604030504040204" pitchFamily="34" charset="0"/>
              </a:rPr>
              <a:t>conforme</a:t>
            </a:r>
            <a:r>
              <a:rPr lang="en-GB" altLang="fr-FR" sz="2000" i="1" dirty="0">
                <a:latin typeface="Tahoma" panose="020B0604030504040204" pitchFamily="34" charset="0"/>
              </a:rPr>
              <a:t> sur poste B</a:t>
            </a:r>
          </a:p>
          <a:p>
            <a:pPr algn="ctr" eaLnBrk="1" hangingPunct="1">
              <a:spcBef>
                <a:spcPct val="50000"/>
              </a:spcBef>
            </a:pPr>
            <a:endParaRPr lang="en-GB" altLang="fr-FR" sz="1600" i="1" dirty="0">
              <a:latin typeface="Tahoma" panose="020B0604030504040204" pitchFamily="34" charset="0"/>
            </a:endParaRPr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id="{E4648772-B74E-4F8A-B830-868554534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129" y="6693655"/>
            <a:ext cx="1209175" cy="52322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800" dirty="0">
                <a:latin typeface="Tahoma" panose="020B0604030504040204" pitchFamily="34" charset="0"/>
              </a:rPr>
              <a:t>EX :</a:t>
            </a:r>
            <a:endParaRPr lang="en-GB" altLang="fr-FR" sz="2800" dirty="0">
              <a:latin typeface="Tahoma" panose="020B0604030504040204" pitchFamily="34" charset="0"/>
            </a:endParaRPr>
          </a:p>
        </p:txBody>
      </p:sp>
      <p:sp>
        <p:nvSpPr>
          <p:cNvPr id="13" name="Line 16">
            <a:extLst>
              <a:ext uri="{FF2B5EF4-FFF2-40B4-BE49-F238E27FC236}">
                <a16:creationId xmlns:a16="http://schemas.microsoft.com/office/drawing/2014/main" id="{B1DAB5F9-1F53-4133-97EE-BCF4ABDA6E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6326" y="395838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8791CA41-C0D3-4B85-8FB8-F81BA4863347}"/>
              </a:ext>
            </a:extLst>
          </p:cNvPr>
          <p:cNvSpPr>
            <a:spLocks noChangeShapeType="1"/>
          </p:cNvSpPr>
          <p:nvPr/>
        </p:nvSpPr>
        <p:spPr bwMode="auto">
          <a:xfrm>
            <a:off x="9023730" y="3958389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D7F57013-3FD5-4AC5-8828-1162F3E12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8017" y="7054807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2CFC3DA-54DC-4B30-B47E-24FCCACFF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5311" y="7054807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755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400" dirty="0">
                <a:solidFill>
                  <a:srgbClr val="B6624D"/>
                </a:solidFill>
              </a:rPr>
              <a:t>Audit QSE : Deux types d’audits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973" y="3108576"/>
            <a:ext cx="12950406" cy="616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r>
              <a:rPr lang="fr-FR" altLang="fr-FR" sz="5200" u="sng" dirty="0">
                <a:solidFill>
                  <a:srgbClr val="B6624D"/>
                </a:solidFill>
              </a:rPr>
              <a:t>Audit interne</a:t>
            </a:r>
          </a:p>
          <a:p>
            <a:pPr>
              <a:lnSpc>
                <a:spcPct val="120000"/>
              </a:lnSpc>
            </a:pPr>
            <a:r>
              <a:rPr lang="fr-FR" altLang="fr-FR" sz="5200" dirty="0">
                <a:solidFill>
                  <a:schemeClr val="tx1"/>
                </a:solidFill>
              </a:rPr>
              <a:t>Il est conduit à l’initiative du responsable de l’organisation concernée avec des ressources internes.</a:t>
            </a:r>
          </a:p>
          <a:p>
            <a:pPr>
              <a:lnSpc>
                <a:spcPct val="120000"/>
              </a:lnSpc>
            </a:pPr>
            <a:endParaRPr lang="fr-FR" altLang="fr-FR" sz="5200" u="sng" dirty="0">
              <a:solidFill>
                <a:srgbClr val="B6624D"/>
              </a:solidFill>
            </a:endParaRPr>
          </a:p>
          <a:p>
            <a:pPr>
              <a:spcBef>
                <a:spcPts val="1200"/>
              </a:spcBef>
            </a:pPr>
            <a:r>
              <a:rPr lang="fr-FR" altLang="fr-FR" sz="5200" u="sng" dirty="0">
                <a:solidFill>
                  <a:srgbClr val="B6624D"/>
                </a:solidFill>
              </a:rPr>
              <a:t>Audit externe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altLang="fr-FR" sz="5200" dirty="0">
                <a:solidFill>
                  <a:schemeClr val="tx1"/>
                </a:solidFill>
              </a:rPr>
              <a:t>Audit réalisé par une entité extérieure à l’entreprise.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altLang="fr-FR" sz="5200" dirty="0">
                <a:solidFill>
                  <a:schemeClr val="tx1"/>
                </a:solidFill>
              </a:rPr>
              <a:t>Le commanditaire peut être extérieur à l’organisation ou être l’organisation elle-même. </a:t>
            </a:r>
          </a:p>
          <a:p>
            <a:endParaRPr lang="en-GB" altLang="fr-FR" sz="2800" dirty="0"/>
          </a:p>
        </p:txBody>
      </p:sp>
    </p:spTree>
    <p:extLst>
      <p:ext uri="{BB962C8B-B14F-4D97-AF65-F5344CB8AC3E}">
        <p14:creationId xmlns:p14="http://schemas.microsoft.com/office/powerpoint/2010/main" val="119364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400" dirty="0">
                <a:solidFill>
                  <a:srgbClr val="B6624D"/>
                </a:solidFill>
              </a:rPr>
              <a:t>Comportement de l’auditeur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973" y="3108576"/>
            <a:ext cx="12950406" cy="616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400" dirty="0"/>
              <a:t>Afin de mener un audit efficace, l’auditeur devra :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400" dirty="0"/>
              <a:t>		- être à l’écoute,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400" dirty="0"/>
              <a:t>		- rester objectif,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400" dirty="0"/>
              <a:t>		- posséder une intégrité morale,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400" dirty="0"/>
              <a:t>		- savoir communiquer,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400" dirty="0"/>
              <a:t>		- avoir un bon esprit d’analyse et de synthèse.</a:t>
            </a:r>
          </a:p>
          <a:p>
            <a:endParaRPr lang="en-GB" altLang="fr-FR" sz="2800" dirty="0"/>
          </a:p>
        </p:txBody>
      </p:sp>
    </p:spTree>
    <p:extLst>
      <p:ext uri="{BB962C8B-B14F-4D97-AF65-F5344CB8AC3E}">
        <p14:creationId xmlns:p14="http://schemas.microsoft.com/office/powerpoint/2010/main" val="1992894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9C54C6-B051-49BE-9183-27317D3B4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09973" y="1692442"/>
            <a:ext cx="12950406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7400" dirty="0">
                <a:solidFill>
                  <a:srgbClr val="B6624D"/>
                </a:solidFill>
              </a:rPr>
              <a:t>Comportement de l’auditeur</a:t>
            </a:r>
            <a:endParaRPr lang="en-GB" altLang="fr-FR" sz="7400" dirty="0">
              <a:solidFill>
                <a:srgbClr val="B6624D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503E6D-48E8-4786-BC83-C521D0832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468" y="3048001"/>
            <a:ext cx="11282027" cy="500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142555" indent="-142555" algn="l" defTabSz="1425550" rtl="0" eaLnBrk="1" latinLnBrk="0" hangingPunct="1">
              <a:lnSpc>
                <a:spcPct val="90000"/>
              </a:lnSpc>
              <a:spcBef>
                <a:spcPts val="1871"/>
              </a:spcBef>
              <a:spcAft>
                <a:spcPts val="312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118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9873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80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8384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16895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454061" indent="-285110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9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267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385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50300" indent="-356387" algn="l" defTabSz="1425550" rtl="0" eaLnBrk="1" latinLnBrk="0" hangingPunct="1">
              <a:lnSpc>
                <a:spcPct val="90000"/>
              </a:lnSpc>
              <a:spcBef>
                <a:spcPts val="312"/>
              </a:spcBef>
              <a:spcAft>
                <a:spcPts val="624"/>
              </a:spcAft>
              <a:buClr>
                <a:schemeClr val="accent1"/>
              </a:buClr>
              <a:buFont typeface="Calibri" pitchFamily="34" charset="0"/>
              <a:buChar char="◦"/>
              <a:defRPr sz="218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sz="2800" u="sng" dirty="0"/>
          </a:p>
          <a:p>
            <a:pPr>
              <a:buFont typeface="Wingdings" panose="05000000000000000000" pitchFamily="2" charset="2"/>
              <a:buNone/>
            </a:pPr>
            <a:r>
              <a:rPr lang="fr-FR" altLang="fr-FR" sz="4400" dirty="0"/>
              <a:t>Il convient par contre d’éviter :</a:t>
            </a:r>
          </a:p>
          <a:p>
            <a:pPr marL="625475" indent="-625475">
              <a:buFont typeface="Wingdings" panose="05000000000000000000" pitchFamily="2" charset="2"/>
              <a:buNone/>
            </a:pPr>
            <a:r>
              <a:rPr lang="fr-FR" altLang="fr-FR" sz="4400" dirty="0"/>
              <a:t>	- les préjugés,</a:t>
            </a:r>
          </a:p>
          <a:p>
            <a:pPr marL="625475" indent="-625475">
              <a:buFont typeface="Wingdings" panose="05000000000000000000" pitchFamily="2" charset="2"/>
              <a:buNone/>
            </a:pPr>
            <a:r>
              <a:rPr lang="fr-FR" altLang="fr-FR" sz="4400" dirty="0"/>
              <a:t>	- la dispersion,</a:t>
            </a:r>
          </a:p>
          <a:p>
            <a:pPr marL="625475" indent="-625475">
              <a:buFont typeface="Wingdings" panose="05000000000000000000" pitchFamily="2" charset="2"/>
              <a:buNone/>
            </a:pPr>
            <a:r>
              <a:rPr lang="fr-FR" altLang="fr-FR" sz="4400" dirty="0"/>
              <a:t>	- des entretiens trop directifs,</a:t>
            </a:r>
          </a:p>
          <a:p>
            <a:pPr marL="625475" indent="-625475">
              <a:buFont typeface="Wingdings" panose="05000000000000000000" pitchFamily="2" charset="2"/>
              <a:buNone/>
            </a:pPr>
            <a:r>
              <a:rPr lang="fr-FR" altLang="fr-FR" sz="4400" dirty="0"/>
              <a:t>	- l’approximation.</a:t>
            </a:r>
          </a:p>
          <a:p>
            <a:endParaRPr lang="en-GB" altLang="fr-FR" sz="3600" dirty="0"/>
          </a:p>
        </p:txBody>
      </p:sp>
    </p:spTree>
    <p:extLst>
      <p:ext uri="{BB962C8B-B14F-4D97-AF65-F5344CB8AC3E}">
        <p14:creationId xmlns:p14="http://schemas.microsoft.com/office/powerpoint/2010/main" val="4002034958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1335</TotalTime>
  <Words>423</Words>
  <Application>Microsoft Office PowerPoint</Application>
  <PresentationFormat>Personnalisé</PresentationFormat>
  <Paragraphs>126</Paragraphs>
  <Slides>17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Tahoma</vt:lpstr>
      <vt:lpstr>Verdana</vt:lpstr>
      <vt:lpstr>Wingdings</vt:lpstr>
      <vt:lpstr>Rétrospective</vt:lpstr>
      <vt:lpstr>Worksheet</vt:lpstr>
      <vt:lpstr>Présentation PowerPoint</vt:lpstr>
      <vt:lpstr>Plan – Audit QSE</vt:lpstr>
      <vt:lpstr>Audit QSE : Définitions</vt:lpstr>
      <vt:lpstr>Audit QSE : Définitions</vt:lpstr>
      <vt:lpstr>Audit QSE : Définitions</vt:lpstr>
      <vt:lpstr>Audit QSE : Définitions</vt:lpstr>
      <vt:lpstr>Audit QSE : Deux types d’audits</vt:lpstr>
      <vt:lpstr>Comportement de l’auditeur</vt:lpstr>
      <vt:lpstr>Comportement de l’auditeur</vt:lpstr>
      <vt:lpstr>Déroulement de l’audit</vt:lpstr>
      <vt:lpstr>Déroulement de l’audit</vt:lpstr>
      <vt:lpstr>Déroulement de l’audit</vt:lpstr>
      <vt:lpstr>Déroulement de l’audit</vt:lpstr>
      <vt:lpstr>Déroulement de l’audit</vt:lpstr>
      <vt:lpstr>Déroulement de l’audit</vt:lpstr>
      <vt:lpstr>Audit et amélioration continue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</dc:creator>
  <cp:lastModifiedBy>Monia</cp:lastModifiedBy>
  <cp:revision>69</cp:revision>
  <cp:lastPrinted>2016-11-09T10:11:56Z</cp:lastPrinted>
  <dcterms:created xsi:type="dcterms:W3CDTF">2016-11-07T08:20:26Z</dcterms:created>
  <dcterms:modified xsi:type="dcterms:W3CDTF">2017-10-23T14:58:03Z</dcterms:modified>
</cp:coreProperties>
</file>